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271" r:id="rId4"/>
    <p:sldId id="272" r:id="rId5"/>
    <p:sldId id="274" r:id="rId6"/>
    <p:sldId id="278" r:id="rId7"/>
    <p:sldId id="257" r:id="rId8"/>
    <p:sldId id="279" r:id="rId9"/>
    <p:sldId id="263" r:id="rId10"/>
    <p:sldId id="270" r:id="rId11"/>
    <p:sldId id="276" r:id="rId12"/>
    <p:sldId id="275" r:id="rId13"/>
    <p:sldId id="277" r:id="rId14"/>
    <p:sldId id="262" r:id="rId15"/>
    <p:sldId id="273" r:id="rId16"/>
    <p:sldId id="281" r:id="rId17"/>
    <p:sldId id="283" r:id="rId18"/>
    <p:sldId id="287" r:id="rId19"/>
    <p:sldId id="29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95"/>
            <p14:sldId id="271"/>
            <p14:sldId id="272"/>
            <p14:sldId id="274"/>
            <p14:sldId id="278"/>
            <p14:sldId id="257"/>
            <p14:sldId id="279"/>
            <p14:sldId id="263"/>
            <p14:sldId id="270"/>
            <p14:sldId id="276"/>
            <p14:sldId id="275"/>
            <p14:sldId id="277"/>
            <p14:sldId id="262"/>
            <p14:sldId id="273"/>
            <p14:sldId id="281"/>
            <p14:sldId id="283"/>
            <p14:sldId id="287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09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186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79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63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136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615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386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824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71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3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41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82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36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29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97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hyperlink" Target="https://slideplayer.pl/slide/81005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EnXAx1_y4Wk&amp;t=184s" TargetMode="Externa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hyperlink" Target="https://tiny.pl/tqw2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66" y="88012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DOSKONALENIE TRENERÓW WSPOMAGANIA OŚWIATY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6799"/>
            <a:ext cx="9144000" cy="1971041"/>
          </a:xfrm>
        </p:spPr>
        <p:txBody>
          <a:bodyPr>
            <a:normAutofit lnSpcReduction="10000"/>
          </a:bodyPr>
          <a:lstStyle/>
          <a:p>
            <a:endParaRPr lang="pl-PL" sz="2800" b="1" dirty="0"/>
          </a:p>
          <a:p>
            <a:pPr algn="l"/>
            <a:r>
              <a:rPr lang="pl-PL" sz="2800" b="1" dirty="0"/>
              <a:t>Moduł IV  </a:t>
            </a:r>
          </a:p>
          <a:p>
            <a:pPr algn="l"/>
            <a:r>
              <a:rPr lang="pl-PL" sz="2800" b="1" dirty="0"/>
              <a:t>Kształtowanie postaw innowacyjności, kreatywności </a:t>
            </a:r>
          </a:p>
          <a:p>
            <a:pPr algn="l"/>
            <a:r>
              <a:rPr lang="pl-PL" sz="2800" b="1" dirty="0"/>
              <a:t>i umiejętności pracy zespołowej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Ministerstwo Edukacji Narodowej wprowadziło szereg zmian w prawie, których głównym celem jest włączenie uczniów z różnymi potrzebami edukacyjnymi (mających problem z funkcjonowaniem w przedszkolu, szkole, placówce) do grupy rówieśniczej i zapewnienie im wszechstronnego wsparcia.</a:t>
            </a:r>
          </a:p>
          <a:p>
            <a:pPr marL="0" indent="0">
              <a:buNone/>
            </a:pPr>
            <a:r>
              <a:rPr lang="pl-PL" dirty="0"/>
              <a:t>Priorytetem działań powinno być dążenie do pełnego włączenia                i integracji ucznia z rówieśnikami, przez wspomaganie jego rozwoju, indywidualizację i wspieranie go podczas zajęć z klasą, oraz poprzez likwidowanie barier i ograniczeń utrudniających funkcjonowanie dziecka w grupie rówieśniczej i uczestnictwo w życiu szkoły.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535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Definicje zaproponowane przez Zespół Ekspertów ds. Specjalnych Potrzeb Edukacyjnych, powołany w 2008 roku przez ministra edukacji narodowej: </a:t>
            </a:r>
          </a:p>
          <a:p>
            <a:pPr marL="0" indent="0">
              <a:buNone/>
            </a:pPr>
            <a:r>
              <a:rPr lang="pl-PL" dirty="0"/>
              <a:t>Dzieci i młodzież ze specjalnymi potrzebami rozwojowymi i edukacyjnymi to te, u których stwierdza się spektrum objawów utrudniających lub uniemożliwiających funkcjonowanie: ruchowe, sensoryczne, poznawcze, w zakresie komunikacji, emocjonalno-społeczne i/lub psychiczne, wpływających na jakość życia i pełnienie ról społecznych teraz i/lub w przyszłości.</a:t>
            </a:r>
          </a:p>
          <a:p>
            <a:pPr marL="0" indent="0">
              <a:buNone/>
            </a:pPr>
            <a:r>
              <a:rPr lang="pl-PL" dirty="0"/>
              <a:t>Dzieci i młodzież ze specjalnymi potrzebami rozwojowymi i edukacyjnymi to te, u których stwierdza się zagrożenie niepełnosprawnością, wszelkie dysfunkcje, dysharmonie lub niesprawności mogące mieć negatywny wpływ na dalszy rozwój.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4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specjalne potrzeby edukacyjne </a:t>
            </a:r>
            <a:r>
              <a:rPr lang="pl-PL" dirty="0"/>
              <a:t>– obejmują potrzeby uczniów, którzy </a:t>
            </a:r>
          </a:p>
          <a:p>
            <a:pPr marL="0" indent="0">
              <a:buNone/>
            </a:pPr>
            <a:r>
              <a:rPr lang="pl-PL" dirty="0"/>
              <a:t>na podstawie </a:t>
            </a:r>
            <a:r>
              <a:rPr lang="pl-PL" b="1" dirty="0"/>
              <a:t>opinii</a:t>
            </a:r>
            <a:r>
              <a:rPr lang="pl-PL" dirty="0"/>
              <a:t>, orzeczenia poradni psychologiczno-pedagogicznej </a:t>
            </a:r>
          </a:p>
          <a:p>
            <a:pPr marL="0" indent="0">
              <a:buNone/>
            </a:pPr>
            <a:r>
              <a:rPr lang="pl-PL" dirty="0"/>
              <a:t>lub </a:t>
            </a:r>
            <a:r>
              <a:rPr lang="pl-PL" b="1" dirty="0"/>
              <a:t>rozpoznania</a:t>
            </a:r>
            <a:r>
              <a:rPr lang="pl-PL" dirty="0"/>
              <a:t> przedszkola, szkoły lub placówki wymagają objęcia </a:t>
            </a:r>
          </a:p>
          <a:p>
            <a:pPr marL="0" indent="0">
              <a:buNone/>
            </a:pPr>
            <a:r>
              <a:rPr lang="pl-PL" dirty="0"/>
              <a:t>pomocą psychologiczno-pedagogiczną. Dostosowanie warunków </a:t>
            </a:r>
          </a:p>
          <a:p>
            <a:pPr marL="0" indent="0">
              <a:buNone/>
            </a:pPr>
            <a:r>
              <a:rPr lang="pl-PL" dirty="0"/>
              <a:t>edukacyjnych, wymagań edukacyjnych i organizacji procesu kształcenia </a:t>
            </a:r>
          </a:p>
          <a:p>
            <a:pPr marL="0" indent="0">
              <a:buNone/>
            </a:pPr>
            <a:r>
              <a:rPr lang="pl-PL" dirty="0"/>
              <a:t>może być wdrażane jednocześnie lub w zakresie odpowiadającym </a:t>
            </a:r>
          </a:p>
          <a:p>
            <a:pPr marL="0" indent="0">
              <a:buNone/>
            </a:pPr>
            <a:r>
              <a:rPr lang="pl-PL" dirty="0"/>
              <a:t>bieżącym potrzebom ucznia.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hlinkClick r:id="rId4"/>
              </a:rPr>
              <a:t>https://slideplayer.pl/slide/810050/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18C85CD-F899-4775-ADC0-BC3A2BDA3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495" y="1920239"/>
            <a:ext cx="7544842" cy="38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0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2048892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E301AE5-3EA2-4624-A219-A080409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1"/>
            <a:ext cx="10515600" cy="44500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b="1" u="sng" dirty="0"/>
              <a:t>Sposoby kształtowania postaw uczniów</a:t>
            </a:r>
            <a:endParaRPr lang="pl-PL" dirty="0"/>
          </a:p>
          <a:p>
            <a:pPr lvl="0"/>
            <a:r>
              <a:rPr lang="pl-PL" dirty="0"/>
              <a:t>metoda modelowania;</a:t>
            </a:r>
          </a:p>
          <a:p>
            <a:pPr lvl="0"/>
            <a:r>
              <a:rPr lang="pl-PL" dirty="0"/>
              <a:t>kary i nagrody;</a:t>
            </a:r>
          </a:p>
          <a:p>
            <a:pPr lvl="0"/>
            <a:r>
              <a:rPr lang="pl-PL" dirty="0"/>
              <a:t>metoda perswazji;</a:t>
            </a:r>
          </a:p>
          <a:p>
            <a:pPr lvl="0"/>
            <a:r>
              <a:rPr lang="pl-PL" dirty="0"/>
              <a:t>metody zadaniowe;</a:t>
            </a:r>
          </a:p>
          <a:p>
            <a:pPr lvl="0"/>
            <a:r>
              <a:rPr lang="pl-PL" dirty="0"/>
              <a:t>dyskutowanie i wyjaśnianie;</a:t>
            </a:r>
          </a:p>
          <a:p>
            <a:pPr lvl="0"/>
            <a:r>
              <a:rPr lang="pl-PL" dirty="0"/>
              <a:t>inspirowanie i stymulowanie aktywności dziecka;</a:t>
            </a:r>
          </a:p>
          <a:p>
            <a:pPr lvl="0"/>
            <a:r>
              <a:rPr lang="pl-PL" dirty="0"/>
              <a:t>wyrażanie aprobaty i dezaprobaty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44320"/>
            <a:ext cx="10649607" cy="3863626"/>
          </a:xfrm>
        </p:spPr>
        <p:txBody>
          <a:bodyPr>
            <a:normAutofit/>
          </a:bodyPr>
          <a:lstStyle/>
          <a:p>
            <a:r>
              <a:rPr lang="pl-PL" dirty="0"/>
              <a:t>Mediator - osoba zarządzająca konfliktem. Bezstronna i pozostająca bez wpływu na wynik rozmów pomiędzy stronami konfliktu.</a:t>
            </a:r>
          </a:p>
          <a:p>
            <a:r>
              <a:rPr lang="pl-PL" dirty="0" err="1"/>
              <a:t>Facylitator</a:t>
            </a:r>
            <a:r>
              <a:rPr lang="pl-PL" dirty="0"/>
              <a:t> – osoba, której zadaniem jest czynny udział w udrażnianiu procesu komunikacji między osobami bądź grupami, w celu osiągnięcia wspólnego rozwiązania. Rolą </a:t>
            </a:r>
            <a:r>
              <a:rPr lang="pl-PL" dirty="0" err="1"/>
              <a:t>facylitatora</a:t>
            </a:r>
            <a:r>
              <a:rPr lang="pl-PL" dirty="0"/>
              <a:t> jest mediacja między stronami. Służy on wsparciem w zakresie m.in. doprecyzowania kodu językowego, demaskowania faktycznych (nie jedynie deklaratywnych) intencji stron interakcji, motywowania do pracy nad osiągnięciem celu, zapobiegania ewentualnym konfliktom.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2048892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E301AE5-3EA2-4624-A219-A080409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50390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b="1" dirty="0"/>
              <a:t>Przykładowe formy i sposoby stosowane przez nauczycieli 		 w kształtowaniu postaw i norm społecznych wśród uczniów</a:t>
            </a:r>
            <a:r>
              <a:rPr lang="pl-PL" dirty="0"/>
              <a:t>:</a:t>
            </a:r>
          </a:p>
          <a:p>
            <a:pPr lvl="0"/>
            <a:r>
              <a:rPr lang="pl-PL" dirty="0"/>
              <a:t>rozpoznanie aktualnych potrzeb rozwojowych, </a:t>
            </a:r>
          </a:p>
          <a:p>
            <a:pPr lvl="0"/>
            <a:r>
              <a:rPr lang="pl-PL" dirty="0"/>
              <a:t>diagnoza umiejętności, </a:t>
            </a:r>
          </a:p>
          <a:p>
            <a:pPr lvl="0"/>
            <a:r>
              <a:rPr lang="pl-PL" dirty="0"/>
              <a:t>organizacja okresu adaptacyjnego, </a:t>
            </a:r>
          </a:p>
          <a:p>
            <a:pPr lvl="0"/>
            <a:r>
              <a:rPr lang="pl-PL" dirty="0"/>
              <a:t>dbałość o relacje w klasie, </a:t>
            </a:r>
          </a:p>
          <a:p>
            <a:pPr lvl="0"/>
            <a:r>
              <a:rPr lang="pl-PL" dirty="0"/>
              <a:t>określanie wspólnie z uczniami norm i zasad społecznych, </a:t>
            </a:r>
          </a:p>
          <a:p>
            <a:pPr lvl="0"/>
            <a:r>
              <a:rPr lang="pl-PL" dirty="0"/>
              <a:t>budowanie dyscypliny w klasie, </a:t>
            </a:r>
          </a:p>
          <a:p>
            <a:pPr lvl="0"/>
            <a:r>
              <a:rPr lang="pl-PL" dirty="0"/>
              <a:t>modelowanie </a:t>
            </a:r>
            <a:r>
              <a:rPr lang="pl-PL" dirty="0" err="1"/>
              <a:t>zachowań</a:t>
            </a:r>
            <a:r>
              <a:rPr lang="pl-PL" dirty="0"/>
              <a:t> uczniów w sytuacji uczenia się;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40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2048892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E301AE5-3EA2-4624-A219-A080409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012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Przykładowe formy i sposoby pracy z rodzicami związane z rozwijaniem ich umiejętności wychowawczych, które wzmacniają wprowadzanie przyjętych w szkole postaw i norm społecznych:</a:t>
            </a:r>
          </a:p>
          <a:p>
            <a:pPr marL="0" lvl="0" indent="0">
              <a:buNone/>
            </a:pPr>
            <a:endParaRPr lang="pl-PL" sz="1000" dirty="0"/>
          </a:p>
          <a:p>
            <a:pPr lvl="0"/>
            <a:r>
              <a:rPr lang="pl-PL" dirty="0"/>
              <a:t>włączenie we współdecydowanie o wprowadzanych normach i zasadach,</a:t>
            </a:r>
          </a:p>
          <a:p>
            <a:pPr lvl="0"/>
            <a:r>
              <a:rPr lang="pl-PL" dirty="0"/>
              <a:t> bieżące informowanie rodziców o zachowaniu dzieci, </a:t>
            </a:r>
          </a:p>
          <a:p>
            <a:pPr lvl="0"/>
            <a:r>
              <a:rPr lang="pl-PL" dirty="0"/>
              <a:t>stosowanie oceny kształtującej;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879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2048892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E301AE5-3EA2-4624-A219-A080409B4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Przykładowe wskaźniki w odniesieniu do nauczycieli:</a:t>
            </a:r>
          </a:p>
          <a:p>
            <a:r>
              <a:rPr lang="pl-PL" dirty="0"/>
              <a:t>Orientacja na rozwój dziecka</a:t>
            </a:r>
          </a:p>
          <a:p>
            <a:r>
              <a:rPr lang="pl-PL" dirty="0"/>
              <a:t>Praca w zespołach nauczycielskich</a:t>
            </a:r>
          </a:p>
          <a:p>
            <a:r>
              <a:rPr lang="pl-PL" dirty="0"/>
              <a:t>Praca nad doskonaleniem własnych umiejętności</a:t>
            </a:r>
          </a:p>
        </p:txBody>
      </p:sp>
    </p:spTree>
    <p:extLst>
      <p:ext uri="{BB962C8B-B14F-4D97-AF65-F5344CB8AC3E}">
        <p14:creationId xmlns:p14="http://schemas.microsoft.com/office/powerpoint/2010/main" val="553850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2048892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E301AE5-3EA2-4624-A219-A080409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085"/>
            <a:ext cx="10515600" cy="51508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Zasady na jakich opiera się ten model rozwoju zawodowego:</a:t>
            </a:r>
          </a:p>
          <a:p>
            <a:r>
              <a:rPr lang="pl-PL" dirty="0"/>
              <a:t>WYBÓR- Nauczyciele muszą mieć wybór w kwestii tego, które aspekty swojej praktyki będą rozwijać. Stwarza to większe prawdopodobieństwo,   że osiągną sukces i staną się również za niego odpowiedzialni. </a:t>
            </a:r>
          </a:p>
          <a:p>
            <a:r>
              <a:rPr lang="pl-PL" dirty="0"/>
              <a:t>ELASTYCZNOŚĆ Nauczyciele potrzebują elastycznego podejścia, które pozwoli im dostosować metody i techniki do potrzeb swoich klas. 	           (W elastyczności tkwi jednak pewne niebezpieczeństwo że nauczyciele mogą tak bardzo zmodyfikować pomysł, że przestanie być skuteczny.)</a:t>
            </a:r>
          </a:p>
          <a:p>
            <a:r>
              <a:rPr lang="pl-PL" dirty="0"/>
              <a:t>MAŁE KROKI Aby zmiany w praktyce były trwałe, trzeba je zintegrować        z istniejącymi już przyzwyczajeniami nauczycieli, co wymaga czasu. </a:t>
            </a:r>
          </a:p>
          <a:p>
            <a:r>
              <a:rPr lang="pl-PL" dirty="0"/>
              <a:t>WSPIERANIE PRZEZ WYMAGANIE ODPOWIEDZIALNOŚCI  Jest to tworzenie struktur, które wymagają od nauczycieli rozliczania się z rozwijania swojej praktyki, ale jednocześnie ich w tym wspierają. 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1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2048892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E301AE5-3EA2-4624-A219-A080409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633" y="1006695"/>
            <a:ext cx="10515600" cy="5069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Kreatywność – najbardziej pożądana umiejętność</a:t>
            </a:r>
          </a:p>
          <a:p>
            <a:pPr marL="0" indent="0">
              <a:buNone/>
            </a:pPr>
            <a:r>
              <a:rPr lang="pl-PL" u="sng" dirty="0">
                <a:hlinkClick r:id="rId5"/>
              </a:rPr>
              <a:t>https://www.youtube.com/watch?v=EnXAx1_y4Wk&amp;t=184s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BEDA051-497D-43B2-94D3-3A3F73D3D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281" y="2218942"/>
            <a:ext cx="5674522" cy="33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6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Piramida potrzeb Maslowa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400" dirty="0"/>
              <a:t>Źródło: www.naukowiec.org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4C8055A-37EA-42C5-9A9F-C2B8286CD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874" y="1274500"/>
            <a:ext cx="5846571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54480"/>
            <a:ext cx="11049000" cy="385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Uczniowie na I etapie edukacyjnym</a:t>
            </a:r>
          </a:p>
          <a:p>
            <a:pPr marL="0" indent="0">
              <a:buNone/>
            </a:pPr>
            <a:endParaRPr lang="pl-PL" dirty="0"/>
          </a:p>
          <a:p>
            <a:pPr lvl="0"/>
            <a:r>
              <a:rPr lang="pl-PL" dirty="0"/>
              <a:t>potrzeba bezpieczeństwa związana z podejmowaniem nowych ról; </a:t>
            </a:r>
          </a:p>
          <a:p>
            <a:pPr lvl="0"/>
            <a:r>
              <a:rPr lang="pl-PL" dirty="0"/>
              <a:t>rozwijanie postaw wobec grupy rówieśników;  </a:t>
            </a:r>
          </a:p>
          <a:p>
            <a:pPr lvl="0"/>
            <a:r>
              <a:rPr lang="pl-PL" dirty="0"/>
              <a:t>uznanie i kształtowanie poczucia własnej wartości;  </a:t>
            </a:r>
          </a:p>
          <a:p>
            <a:pPr lvl="0"/>
            <a:r>
              <a:rPr lang="pl-PL" dirty="0"/>
              <a:t>nabywanie umiejętności uczenia się i poznawanie zasad jej kształtowania.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5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51840"/>
            <a:ext cx="10649607" cy="5063745"/>
          </a:xfrm>
        </p:spPr>
        <p:txBody>
          <a:bodyPr>
            <a:normAutofit lnSpcReduction="10000"/>
          </a:bodyPr>
          <a:lstStyle/>
          <a:p>
            <a:endParaRPr lang="pl-PL" b="1" dirty="0"/>
          </a:p>
          <a:p>
            <a:r>
              <a:rPr lang="pl-PL" b="1" dirty="0"/>
              <a:t>Dziecko krytykowane uczy się potępiać.</a:t>
            </a:r>
            <a:endParaRPr lang="pl-PL" dirty="0"/>
          </a:p>
          <a:p>
            <a:r>
              <a:rPr lang="pl-PL" b="1" dirty="0"/>
              <a:t>Dziecko otoczone wrogością uczy się agresji.</a:t>
            </a:r>
            <a:endParaRPr lang="pl-PL" dirty="0"/>
          </a:p>
          <a:p>
            <a:r>
              <a:rPr lang="pl-PL" b="1" dirty="0"/>
              <a:t>Dziecko żyjące w strachu uczy się lękliwości.</a:t>
            </a:r>
            <a:endParaRPr lang="pl-PL" dirty="0"/>
          </a:p>
          <a:p>
            <a:r>
              <a:rPr lang="pl-PL" b="1" dirty="0"/>
              <a:t>Dziecko doświadczające litości uczy się rozczulać nad sobą.</a:t>
            </a:r>
            <a:endParaRPr lang="pl-PL" dirty="0"/>
          </a:p>
          <a:p>
            <a:r>
              <a:rPr lang="pl-PL" b="1" dirty="0"/>
              <a:t>Dziecko wyśmiewane uczy się nieśmiałości.</a:t>
            </a:r>
            <a:endParaRPr lang="pl-PL" dirty="0"/>
          </a:p>
          <a:p>
            <a:r>
              <a:rPr lang="pl-PL" b="1" dirty="0"/>
              <a:t>Dziecko otoczone zazdrością uczy się zawiści.</a:t>
            </a:r>
            <a:endParaRPr lang="pl-PL" dirty="0"/>
          </a:p>
          <a:p>
            <a:r>
              <a:rPr lang="pl-PL" b="1" dirty="0"/>
              <a:t>Dziecko zawstydzane uczy się poczucia winy.</a:t>
            </a:r>
            <a:endParaRPr lang="pl-PL" dirty="0"/>
          </a:p>
          <a:p>
            <a:r>
              <a:rPr lang="pl-PL" b="1" dirty="0"/>
              <a:t>Dziecko zachęcane uczy się wiary w siebie.</a:t>
            </a:r>
            <a:endParaRPr lang="pl-PL" dirty="0"/>
          </a:p>
          <a:p>
            <a:r>
              <a:rPr lang="pl-PL" b="1" dirty="0"/>
              <a:t>Dziecko otoczone wyrozumiałością  uczy się cierpliwości.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4470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Na najważniejsze kompetencje społeczne składają się: </a:t>
            </a:r>
          </a:p>
          <a:p>
            <a:pPr marL="0" indent="0">
              <a:buNone/>
            </a:pPr>
            <a:r>
              <a:rPr lang="pl-PL" dirty="0"/>
              <a:t>• postępowanie zgodnie z regułami zachowania ogólnie przyjętymi w różnych społeczeństwach i środowiskach (np. w szkole, w urzędzie, w instytucjach użyteczności publicznej); </a:t>
            </a:r>
          </a:p>
          <a:p>
            <a:pPr marL="0" indent="0">
              <a:buNone/>
            </a:pPr>
            <a:r>
              <a:rPr lang="pl-PL" dirty="0"/>
              <a:t>• rozumienie i stosowanie się do zasad równości płci i niedyskryminowania innych ludzi; </a:t>
            </a:r>
          </a:p>
          <a:p>
            <a:pPr marL="0" indent="0">
              <a:buNone/>
            </a:pPr>
            <a:r>
              <a:rPr lang="pl-PL" dirty="0"/>
              <a:t>• umiejętne porozumiewanie się w różnych środowiskach z osobami o różnym pochodzeniu, różnych zainteresowaniach, różnych poglądach; </a:t>
            </a:r>
          </a:p>
          <a:p>
            <a:pPr marL="0" indent="0">
              <a:buNone/>
            </a:pPr>
            <a:r>
              <a:rPr lang="pl-PL" dirty="0"/>
              <a:t>• wykazywanie się tolerancją i poszanowaniem odmiennych punktów widzenia; </a:t>
            </a:r>
          </a:p>
          <a:p>
            <a:pPr marL="0" indent="0">
              <a:buNone/>
            </a:pPr>
            <a:r>
              <a:rPr lang="pl-PL" dirty="0"/>
              <a:t>• otwartość na współpracę i umiejętność wypracowania kompromisu.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200" dirty="0" err="1"/>
              <a:t>Żródło</a:t>
            </a:r>
            <a:r>
              <a:rPr lang="pl-PL" sz="1200" dirty="0"/>
              <a:t>: Materiały ORE Zeszyt 4: Kształtowanie kompetencji społecznych i obywatelskich we wczesnoszkolnej edukacji przyrodniczej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7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5350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4200" b="1" dirty="0"/>
              <a:t>Według rozporządzenia Ministra Edukacji Narodowej z dnia 14 lutego 2017 roku          w sprawie podstawy programowej kształcenie ogólne w szkole podstawowej ma na celu m.in.:</a:t>
            </a:r>
          </a:p>
          <a:p>
            <a:pPr marL="0" indent="0">
              <a:buNone/>
            </a:pPr>
            <a:r>
              <a:rPr lang="pl-PL" sz="3400" dirty="0"/>
              <a:t>• wprowadzanie uczniów w świat wartości, w tym ofiarności, współpracy, solidarności, </a:t>
            </a:r>
          </a:p>
          <a:p>
            <a:pPr marL="0" indent="0">
              <a:buNone/>
            </a:pPr>
            <a:r>
              <a:rPr lang="pl-PL" sz="3400" dirty="0"/>
              <a:t>   altruizmu, patriotyzmu i szacunku dla tradycji, wskazywanie wzorców postępowania i budowanie </a:t>
            </a:r>
          </a:p>
          <a:p>
            <a:pPr marL="0" indent="0">
              <a:buNone/>
            </a:pPr>
            <a:r>
              <a:rPr lang="pl-PL" sz="3400" dirty="0"/>
              <a:t>   relacji społecznych, sprzyjających bezpiecznemu rozwojowi ucznia (rodzina, przyjaciele); </a:t>
            </a:r>
          </a:p>
          <a:p>
            <a:pPr marL="0" indent="0">
              <a:buNone/>
            </a:pPr>
            <a:r>
              <a:rPr lang="pl-PL" sz="3400" dirty="0"/>
              <a:t>• wzmacnianie poczucia tożsamości indywidualnej, kulturowej, narodowej, regionalnej  i etnicznej; </a:t>
            </a:r>
          </a:p>
          <a:p>
            <a:pPr marL="0" indent="0">
              <a:buNone/>
            </a:pPr>
            <a:r>
              <a:rPr lang="pl-PL" sz="3400" dirty="0"/>
              <a:t>• formowanie u uczniów poczucia godności własnej i szacunku dla godności innych osób; </a:t>
            </a:r>
          </a:p>
          <a:p>
            <a:pPr marL="0" indent="0">
              <a:buNone/>
            </a:pPr>
            <a:r>
              <a:rPr lang="pl-PL" sz="3400" dirty="0"/>
              <a:t>• kształtowanie postawy otwartej wobec świata i innych ludzi, aktywności w życiu społecznym oraz </a:t>
            </a:r>
          </a:p>
          <a:p>
            <a:pPr marL="0" indent="0">
              <a:buNone/>
            </a:pPr>
            <a:r>
              <a:rPr lang="pl-PL" sz="3400" dirty="0"/>
              <a:t>   odpowiedzialności za zbiorowość.</a:t>
            </a:r>
          </a:p>
          <a:p>
            <a:pPr marL="0" indent="0">
              <a:buNone/>
            </a:pPr>
            <a:r>
              <a:rPr lang="pl-PL" sz="3400" dirty="0"/>
              <a:t>Najważniejszymi umiejętnościami rozwijanymi w ramach kształcenia ogólnego w szkole podstawowej </a:t>
            </a:r>
          </a:p>
          <a:p>
            <a:pPr marL="0" indent="0">
              <a:buNone/>
            </a:pPr>
            <a:r>
              <a:rPr lang="pl-PL" sz="3400" dirty="0"/>
              <a:t>w   zakresie kształtowania kompetencji społecznych i obywatelskich są:  praca w zespole i społeczna  </a:t>
            </a:r>
          </a:p>
          <a:p>
            <a:pPr marL="0" indent="0">
              <a:buNone/>
            </a:pPr>
            <a:r>
              <a:rPr lang="pl-PL" sz="3400" dirty="0"/>
              <a:t>aktywność, oraz aktywny udział w życiu kulturalnym szkoły, środowiska lokalnego i kraju.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2048892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E301AE5-3EA2-4624-A219-A080409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479"/>
            <a:ext cx="10515600" cy="4697484"/>
          </a:xfrm>
        </p:spPr>
        <p:txBody>
          <a:bodyPr>
            <a:normAutofit/>
          </a:bodyPr>
          <a:lstStyle/>
          <a:p>
            <a:r>
              <a:rPr lang="pl-PL" dirty="0"/>
              <a:t>Rozporządzenie Ministra Edukacji Narodowej z dnia 11 sierpnia 2017 w sprawie wymagań wobec szkół i placówek</a:t>
            </a:r>
          </a:p>
          <a:p>
            <a:r>
              <a:rPr lang="pl-PL" dirty="0"/>
              <a:t>Rozporządzenie Ministra Edukacji Narodowej z dnia 17 czerwca 2016 zmieniające rozporządzenie w sprawie podstawy programowej wychowania przedszkolnego oraz kształcenia ogólnego w poszczególnych typach szkół</a:t>
            </a:r>
          </a:p>
          <a:p>
            <a:r>
              <a:rPr lang="pl-PL" dirty="0"/>
              <a:t>Kierunki realizacji polityki oświatowej państwa</a:t>
            </a:r>
          </a:p>
          <a:p>
            <a:pPr marL="0" indent="0">
              <a:buNone/>
            </a:pPr>
            <a:r>
              <a:rPr lang="pl-PL" b="1" dirty="0"/>
              <a:t>Dokumenty wewnątrzszkolne:</a:t>
            </a:r>
          </a:p>
          <a:p>
            <a:pPr marL="0" indent="0">
              <a:buNone/>
            </a:pPr>
            <a:r>
              <a:rPr lang="pl-PL" dirty="0"/>
              <a:t>koncepcja pracy szkoły, program wychowawczy, program profilaktyki i wyników ewaluacji wewnętrznej.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894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92481"/>
            <a:ext cx="10649607" cy="4615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hlinkClick r:id="rId4"/>
              </a:rPr>
              <a:t>Szkoła leśnych zwierząt</a:t>
            </a:r>
          </a:p>
          <a:p>
            <a:pPr marL="0" indent="0">
              <a:buNone/>
            </a:pPr>
            <a:r>
              <a:rPr lang="pl-PL" u="sng" dirty="0">
                <a:hlinkClick r:id="rId4"/>
              </a:rPr>
              <a:t>https://tiny.pl/tqw2n</a:t>
            </a:r>
            <a:endParaRPr lang="pl-PL" u="sng" dirty="0"/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99BEF87-2A0A-459D-9553-26FAB2F8A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0821" y="1757680"/>
            <a:ext cx="8242902" cy="40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999</Words>
  <Application>Microsoft Office PowerPoint</Application>
  <PresentationFormat>Panoramiczny</PresentationFormat>
  <Paragraphs>141</Paragraphs>
  <Slides>19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DOSKONALENIE TRENERÓW WSPOMAGANIA OŚWIATY</vt:lpstr>
      <vt:lpstr>     </vt:lpstr>
      <vt:lpstr>      </vt:lpstr>
      <vt:lpstr>      </vt:lpstr>
      <vt:lpstr>      </vt:lpstr>
      <vt:lpstr>      </vt:lpstr>
      <vt:lpstr>      </vt:lpstr>
      <vt:lpstr>     </vt:lpstr>
      <vt:lpstr>     </vt:lpstr>
      <vt:lpstr>      </vt:lpstr>
      <vt:lpstr>      </vt:lpstr>
      <vt:lpstr>      </vt:lpstr>
      <vt:lpstr>      </vt:lpstr>
      <vt:lpstr>     </vt:lpstr>
      <vt:lpstr>      </vt:lpstr>
      <vt:lpstr>     </vt:lpstr>
      <vt:lpstr>     </vt:lpstr>
      <vt:lpstr>     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lenovo</cp:lastModifiedBy>
  <cp:revision>57</cp:revision>
  <dcterms:created xsi:type="dcterms:W3CDTF">2018-12-02T13:14:09Z</dcterms:created>
  <dcterms:modified xsi:type="dcterms:W3CDTF">2019-01-18T12:57:32Z</dcterms:modified>
</cp:coreProperties>
</file>